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86" r:id="rId1"/>
  </p:sldMasterIdLst>
  <p:notesMasterIdLst>
    <p:notesMasterId r:id="rId13"/>
  </p:notesMasterIdLst>
  <p:handoutMasterIdLst>
    <p:handoutMasterId r:id="rId14"/>
  </p:handoutMasterIdLst>
  <p:sldIdLst>
    <p:sldId id="2006" r:id="rId2"/>
    <p:sldId id="1917" r:id="rId3"/>
    <p:sldId id="1985" r:id="rId4"/>
    <p:sldId id="1957" r:id="rId5"/>
    <p:sldId id="1954" r:id="rId6"/>
    <p:sldId id="2007" r:id="rId7"/>
    <p:sldId id="2008" r:id="rId8"/>
    <p:sldId id="2009" r:id="rId9"/>
    <p:sldId id="2010" r:id="rId10"/>
    <p:sldId id="2011" r:id="rId11"/>
    <p:sldId id="1298" r:id="rId12"/>
  </p:sldIdLst>
  <p:sldSz cx="9144000" cy="5143500" type="screen16x9"/>
  <p:notesSz cx="6797675" cy="9926638"/>
  <p:defaultTextStyle>
    <a:defPPr>
      <a:defRPr lang="en-US"/>
    </a:defPPr>
    <a:lvl1pPr marL="0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46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729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kam" initials="N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FF0066"/>
    <a:srgbClr val="FFFF9F"/>
    <a:srgbClr val="FF6600"/>
    <a:srgbClr val="FFFF99"/>
    <a:srgbClr val="8166F4"/>
    <a:srgbClr val="832FFF"/>
    <a:srgbClr val="DB5BC3"/>
    <a:srgbClr val="DDDDDD"/>
    <a:srgbClr val="33A3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167" autoAdjust="0"/>
    <p:restoredTop sz="86405" autoAdjust="0"/>
  </p:normalViewPr>
  <p:slideViewPr>
    <p:cSldViewPr>
      <p:cViewPr varScale="1">
        <p:scale>
          <a:sx n="124" d="100"/>
          <a:sy n="124" d="100"/>
        </p:scale>
        <p:origin x="-294" y="-90"/>
      </p:cViewPr>
      <p:guideLst>
        <p:guide orient="horz" pos="162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346"/>
    </p:cViewPr>
  </p:sorterViewPr>
  <p:notesViewPr>
    <p:cSldViewPr>
      <p:cViewPr varScale="1">
        <p:scale>
          <a:sx n="44" d="100"/>
          <a:sy n="44" d="100"/>
        </p:scale>
        <p:origin x="-918" y="-114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3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767E9C89-FA4C-463E-8555-BC4D050B1692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7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8587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0136D6BC-26AB-4BD0-BF64-91DC276A3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19988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AAF853AD-FBD2-4DC8-9DE9-6C4A1A2689DE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633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0B59A563-8F88-4C3C-937B-45A00E901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83410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9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1381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92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79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96B1B-7D8D-4774-97BA-60B2785E8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1616A1-0DC3-4280-B786-F13022983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383189-BB0A-40F1-B878-DDC8A5F5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03DA-152F-4532-BBE0-1A1B15911C12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FDEA05-72D4-4C9F-AA2E-453CF2C9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B43D47-EE79-4D65-BA07-194958BA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91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013258-EE48-4451-962B-5412D38A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E0F6D1-6660-47B7-8C84-BE7C933D1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6DB971-E5AF-461D-B514-14A0C2517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E282-09D8-405F-9114-65310DAAFCC9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C06711-174F-45BB-9A29-5A906CF2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CB2715-11BD-4B1A-8250-CEDB0A3C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408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2B138F3-3460-4645-9090-553DA47B6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C7706F2-E7A7-4CFC-B083-C1417C2FB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C3364-FCAA-4844-B117-5A9B1912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697A-F1BF-4087-952E-E4406A1258C7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7D6B77-CCBE-4F19-9992-3798E1DE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19F8B2-5E92-4768-829A-7024FF99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288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8D8669-9CB6-4259-9C5B-11DE7A34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388CB6-171A-41D4-9C3D-9E3FCC0BC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720DBA-4460-4EDA-810E-6CE3B1B7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D87-A577-4305-989D-8E8D034C38D4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5A899E-BD97-494A-B263-954A1FF2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99F4D9-9D36-46A4-90F2-4D458E3F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DA55963B-CB98-4C00-A227-F2C88BA8AA50}"/>
              </a:ext>
            </a:extLst>
          </p:cNvPr>
          <p:cNvGrpSpPr/>
          <p:nvPr userDrawn="1"/>
        </p:nvGrpSpPr>
        <p:grpSpPr>
          <a:xfrm>
            <a:off x="103316" y="133350"/>
            <a:ext cx="8964484" cy="4907757"/>
            <a:chOff x="103316" y="377587"/>
            <a:chExt cx="11985368" cy="64064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28175EE-5B2F-41A1-B1CF-739CA7781AE5}"/>
                </a:ext>
              </a:extLst>
            </p:cNvPr>
            <p:cNvSpPr/>
            <p:nvPr userDrawn="1"/>
          </p:nvSpPr>
          <p:spPr>
            <a:xfrm>
              <a:off x="848810" y="6683335"/>
              <a:ext cx="10572374" cy="100724"/>
            </a:xfrm>
            <a:prstGeom prst="rect">
              <a:avLst/>
            </a:prstGeom>
            <a:solidFill>
              <a:srgbClr val="FF7D4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CA0B93E4-1214-4493-8FA7-797A63054E9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-819" r="92238"/>
            <a:stretch/>
          </p:blipFill>
          <p:spPr>
            <a:xfrm>
              <a:off x="103316" y="377587"/>
              <a:ext cx="745493" cy="634039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AE3E55F-18B7-4262-A084-0A337C1A2CF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92317"/>
            <a:stretch/>
          </p:blipFill>
          <p:spPr>
            <a:xfrm>
              <a:off x="11421184" y="377587"/>
              <a:ext cx="667500" cy="63403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7135EA08-0097-4320-A279-2DD929352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8200" y="400927"/>
              <a:ext cx="10572375" cy="6106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216900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56D32E-0DA6-4AF6-B3E6-EFB8ED28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56E8CC-9C65-4AF2-8958-EDA718F8F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365931-E172-488D-99EB-09564CF4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9874-472B-41A5-A145-56F8521DA690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4A8477-7AFD-4280-A9E5-EFDC16BA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B6EAC6-D500-4CB7-9AB2-969DD562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763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686788-B326-4575-B0B5-FEA4B4DB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BEBCAB-9A91-4926-BCFE-02EEE9325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DE7166-77B0-4F53-85A9-D8AB5D70F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D5C2F3-28FD-4881-8014-75811807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1A34-57BF-465D-9226-451124F1DD60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7BEC59-8D46-4FDA-A965-2A8AC4F0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4140C6-8041-48DB-8DC1-1BA82951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473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4FE54-0225-47B0-B165-2048157B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679686-C49D-467F-99FB-966ECB382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094BBB-8EB5-4B71-B130-0E56A7F3B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C89B60D-D0FA-4752-88AA-8DB0096AB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BA62BC5-A499-4ADE-A522-F9EE750CC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6E89AD6-6F17-4872-8FA2-9FCF14C2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4070-66A6-48C1-81CB-EE9BFA2059D2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25A9A37-4454-4224-8C55-547F83EC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8A69AEF-2F82-4DE6-A435-B835CCB3F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65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4B0CB-0A2C-4B15-8A37-E6CEBD87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07F895-2B6D-41C3-9F3F-53F4B4D1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B815-F140-4CA0-BC23-A854005C6571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F85878E-3296-40CF-849C-62B86617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8E985D-3EE3-471E-A28E-3659655B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99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53BED5C-2568-42E4-8D13-FFAA5E4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D32A-DAF4-4E53-B41F-BAB5DE429936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F6B3EAD-1F84-4FD4-BDA4-E517749FC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B7E694C-3A0C-4541-B29E-682D04F0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53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AFB957-56B7-4E77-B425-9A90DF737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4D3FC5-9835-4F20-B871-55E18F0A5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1687BD-0BB4-45D3-9BA5-CBE20653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02CF89-6A4D-4695-9B79-55790093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94FC-5B99-4D4C-A795-D6EF170E26E2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4E576C-F4FF-4D74-AB41-C38AA166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BFB81E-19E0-41FB-B211-F2CFA6DF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13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328788-9DC2-4A13-9F17-8C8AB38E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2F3AA7-4C0C-4083-8AC8-5B03B35A9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124D64-5D7C-4AFF-82BD-85E024283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B51CC8-C65A-4697-896F-DAA48BDC4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533B-8A51-455E-9C36-B752886D530E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AA6B53-6783-4B42-B537-C369184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67D6B1-2FE8-4B26-A8C0-686CE7FC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3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D7FB0E7-9E67-4E76-B5F5-A108F00B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912930-5449-4256-9145-237A57BBB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F198E0-A689-4975-BB6B-728B1262D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8EBBE-E641-4D11-95CC-57C01E7F5EF0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C45C2A-A177-46C5-A2FD-50E1649F2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61F7F1-92B5-43AE-963B-F8057812F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2485-A0FF-4872-8E93-816C818B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098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2F4AD-DDAB-49C9-B16D-AA89A3CA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95250"/>
            <a:ext cx="7886700" cy="994172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+mn-lt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48BDC1-935C-4CD0-B00B-AB5CB5E61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487" y="754856"/>
            <a:ext cx="8077200" cy="4388644"/>
          </a:xfrm>
        </p:spPr>
        <p:txBody>
          <a:bodyPr>
            <a:noAutofit/>
          </a:bodyPr>
          <a:lstStyle/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Curriculum Design</a:t>
            </a:r>
          </a:p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Teaching Learning</a:t>
            </a:r>
          </a:p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Continuous &amp; Comprehensive Evaluation</a:t>
            </a:r>
          </a:p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Question Paper Setting</a:t>
            </a:r>
          </a:p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Awarding Degree</a:t>
            </a:r>
          </a:p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Benefits of CCE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533D80-EDBF-4EC6-B7FF-7E9C6F09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8CD6-B17B-4E91-A2E5-9620C14B9612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8A04BA5-52D9-4468-B0B0-F019E392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309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BFE4FE4-D375-41A6-B1C6-EA14C147041A}"/>
              </a:ext>
            </a:extLst>
          </p:cNvPr>
          <p:cNvSpPr txBox="1">
            <a:spLocks/>
          </p:cNvSpPr>
          <p:nvPr/>
        </p:nvSpPr>
        <p:spPr>
          <a:xfrm>
            <a:off x="704850" y="151958"/>
            <a:ext cx="8286750" cy="43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9" tIns="34295" rIns="68589" bIns="34295" rtlCol="0" anchor="ctr">
            <a:spAutoFit/>
          </a:bodyPr>
          <a:lstStyle>
            <a:lvl1pPr algn="ctr" defTabSz="685914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963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Benefits of CCE---- Conclusion  </a:t>
            </a:r>
            <a:endParaRPr lang="en-IN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xmlns="" id="{72458DD6-0BFE-4D88-BA4D-992FA6D3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EAE-7A8E-48F8-A730-1372AF9F3E5E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79BD87A8-0A72-4F4F-A99C-8D760C26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72E3E64-452A-7A96-713F-1A916F6E5612}"/>
              </a:ext>
            </a:extLst>
          </p:cNvPr>
          <p:cNvSpPr txBox="1"/>
          <p:nvPr/>
        </p:nvSpPr>
        <p:spPr>
          <a:xfrm>
            <a:off x="381000" y="819150"/>
            <a:ext cx="8229600" cy="367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Assessment of the Students from day one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CC"/>
                </a:solidFill>
              </a:rPr>
              <a:t>Improvement in Teaching &amp; Learning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Improvement in student attendance  to the class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CC"/>
                </a:solidFill>
              </a:rPr>
              <a:t>Transparency and Accountability 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Achieving outcomes of the program and skill development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CC"/>
                </a:solidFill>
              </a:rPr>
              <a:t>International Mobility of the Students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Timely Declaration of the results</a:t>
            </a:r>
          </a:p>
          <a:p>
            <a:pPr marL="514350" lvl="0" indent="-28575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CC"/>
                </a:solidFill>
              </a:rPr>
              <a:t>Mandatory requirements of Regulating bodies… UGC, RUSA </a:t>
            </a:r>
            <a:r>
              <a:rPr lang="en-US" sz="2000" dirty="0" err="1">
                <a:solidFill>
                  <a:srgbClr val="0000CC"/>
                </a:solidFill>
              </a:rPr>
              <a:t>etc</a:t>
            </a:r>
            <a:endParaRPr lang="en-US" sz="2000" dirty="0">
              <a:solidFill>
                <a:srgbClr val="0000CC"/>
              </a:solidFill>
            </a:endParaRPr>
          </a:p>
          <a:p>
            <a:pPr marL="228600" lvl="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228600" lvl="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764162784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 result for thank you 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971550"/>
            <a:ext cx="7000875" cy="3943350"/>
          </a:xfrm>
          <a:prstGeom prst="rect">
            <a:avLst/>
          </a:prstGeom>
          <a:noFill/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BD37E6-5DE4-465E-8146-C080DE25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6C6A-5FF9-4D45-A0A2-39F913DAE97C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23AF40C-C576-4EBF-9B16-16245A80F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61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2D52FA3-B80C-4D11-AD52-5215856A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F765-13DF-4BF5-B40E-79F9E7CA3A78}" type="datetime3">
              <a:rPr lang="en-US" smtClean="0"/>
              <a:pPr/>
              <a:t>10 October 2023</a:t>
            </a:fld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6037E2B1-E056-44C8-8B34-10714588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6E7D63-CB27-FA6A-5515-41F66E0D3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2950"/>
            <a:ext cx="78867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>
                <a:solidFill>
                  <a:srgbClr val="0000CC"/>
                </a:solidFill>
              </a:rPr>
              <a:t>Outcome Based Education (OBE): 1989 WA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66"/>
                </a:solidFill>
              </a:rPr>
              <a:t>India is officially a Member of Washington Accord Signed on </a:t>
            </a:r>
            <a:r>
              <a:rPr lang="en-IN" sz="2800" dirty="0">
                <a:solidFill>
                  <a:srgbClr val="0000CC"/>
                </a:solidFill>
              </a:rPr>
              <a:t>13</a:t>
            </a:r>
            <a:r>
              <a:rPr lang="en-IN" sz="2800" baseline="30000" dirty="0">
                <a:solidFill>
                  <a:srgbClr val="0000CC"/>
                </a:solidFill>
              </a:rPr>
              <a:t>th</a:t>
            </a:r>
            <a:r>
              <a:rPr lang="en-IN" sz="2800" dirty="0">
                <a:solidFill>
                  <a:srgbClr val="0000CC"/>
                </a:solidFill>
              </a:rPr>
              <a:t> June 2014 </a:t>
            </a:r>
            <a:r>
              <a:rPr lang="en-IN" sz="2800" dirty="0">
                <a:solidFill>
                  <a:srgbClr val="FF0066"/>
                </a:solidFill>
              </a:rPr>
              <a:t>(NBA)</a:t>
            </a:r>
          </a:p>
          <a:p>
            <a:r>
              <a:rPr lang="en-IN" sz="3200" dirty="0"/>
              <a:t>Course Objectives (COs)</a:t>
            </a:r>
          </a:p>
          <a:p>
            <a:r>
              <a:rPr lang="en-IN" sz="3200" dirty="0"/>
              <a:t>Course Outcomes (COs)</a:t>
            </a:r>
          </a:p>
          <a:p>
            <a:r>
              <a:rPr lang="en-IN" sz="3200" dirty="0"/>
              <a:t>Programme Educational Objectives (PEOs)</a:t>
            </a:r>
          </a:p>
          <a:p>
            <a:r>
              <a:rPr lang="en-IN" sz="3200" dirty="0"/>
              <a:t>Programme Specific Objectives (PSOs)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E2296E6-252B-1AB3-B8F1-0EDB3E6D30DB}"/>
              </a:ext>
            </a:extLst>
          </p:cNvPr>
          <p:cNvSpPr txBox="1"/>
          <p:nvPr/>
        </p:nvSpPr>
        <p:spPr>
          <a:xfrm>
            <a:off x="762000" y="116757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800" b="1" dirty="0">
                <a:solidFill>
                  <a:schemeClr val="bg1"/>
                </a:solidFill>
              </a:rPr>
              <a:t>Design of Curriculum:</a:t>
            </a:r>
          </a:p>
        </p:txBody>
      </p:sp>
    </p:spTree>
    <p:extLst>
      <p:ext uri="{BB962C8B-B14F-4D97-AF65-F5344CB8AC3E}">
        <p14:creationId xmlns:p14="http://schemas.microsoft.com/office/powerpoint/2010/main" xmlns="" val="204078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BFE4FE4-D375-41A6-B1C6-EA14C147041A}"/>
              </a:ext>
            </a:extLst>
          </p:cNvPr>
          <p:cNvSpPr txBox="1">
            <a:spLocks/>
          </p:cNvSpPr>
          <p:nvPr/>
        </p:nvSpPr>
        <p:spPr>
          <a:xfrm>
            <a:off x="704850" y="151958"/>
            <a:ext cx="8286750" cy="43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9" tIns="34295" rIns="68589" bIns="34295" rtlCol="0" anchor="ctr">
            <a:spAutoFit/>
          </a:bodyPr>
          <a:lstStyle>
            <a:lvl1pPr algn="ctr" defTabSz="685914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963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Teaching and Learning:</a:t>
            </a:r>
            <a:endParaRPr lang="en-IN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xmlns="" id="{72458DD6-0BFE-4D88-BA4D-992FA6D3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EAE-7A8E-48F8-A730-1372AF9F3E5E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79BD87A8-0A72-4F4F-A99C-8D760C26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2AF4528-EDBF-888B-3B13-18D3022249F5}"/>
              </a:ext>
            </a:extLst>
          </p:cNvPr>
          <p:cNvSpPr txBox="1"/>
          <p:nvPr/>
        </p:nvSpPr>
        <p:spPr>
          <a:xfrm>
            <a:off x="609600" y="590550"/>
            <a:ext cx="8134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Outcome based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Practical Oriented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Industrial visits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Internships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Mini Projects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Skill development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Minimise the gap between Industry and Institution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/>
              <a:t>Experiential learning ..etc</a:t>
            </a:r>
          </a:p>
          <a:p>
            <a:endParaRPr lang="en-IN" sz="1200" dirty="0"/>
          </a:p>
          <a:p>
            <a:r>
              <a:rPr lang="en-IN" sz="2800" dirty="0"/>
              <a:t>-----Industry readiness</a:t>
            </a: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228895318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7C0BF5-F640-47F1-9476-258DB7718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D9E5-B149-4100-85E3-9B664083756A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704CD2E-FE87-45A1-8747-128D91A5F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FCDAE-DCD3-30EA-354A-26722FF93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16" y="742950"/>
            <a:ext cx="8281584" cy="34159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dirty="0">
                <a:solidFill>
                  <a:srgbClr val="FF0000"/>
                </a:solidFill>
              </a:rPr>
              <a:t>Paradigm shift:  </a:t>
            </a:r>
          </a:p>
          <a:p>
            <a:r>
              <a:rPr lang="en-IN" sz="2400" dirty="0"/>
              <a:t>Year Wise to Semester System</a:t>
            </a:r>
          </a:p>
          <a:p>
            <a:r>
              <a:rPr lang="en-IN" sz="2400" dirty="0"/>
              <a:t>Introduction of Class Tests/Sessional/Internal Tests/Mid- </a:t>
            </a:r>
            <a:r>
              <a:rPr lang="en-IN" sz="2400" dirty="0" err="1"/>
              <a:t>SemTests</a:t>
            </a:r>
            <a:endParaRPr lang="en-IN" sz="2400" dirty="0"/>
          </a:p>
          <a:p>
            <a:r>
              <a:rPr lang="en-IN" sz="2400" dirty="0"/>
              <a:t>Credit/Grading System (2010)</a:t>
            </a:r>
          </a:p>
          <a:p>
            <a:r>
              <a:rPr lang="en-IN" sz="2400" dirty="0"/>
              <a:t>Choice Based Credit System CBCS (2016)</a:t>
            </a:r>
          </a:p>
          <a:p>
            <a:r>
              <a:rPr lang="en-IN" sz="2400" dirty="0"/>
              <a:t>AICTE Model Curriculum (2017)</a:t>
            </a:r>
          </a:p>
          <a:p>
            <a:r>
              <a:rPr lang="en-IN" sz="2400" dirty="0"/>
              <a:t>Revised Curriculum (2022)---  Major/Minor/Honors degrees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242E7FF-4FFF-6396-3A68-A2DF6A6FD314}"/>
              </a:ext>
            </a:extLst>
          </p:cNvPr>
          <p:cNvSpPr txBox="1"/>
          <p:nvPr/>
        </p:nvSpPr>
        <p:spPr>
          <a:xfrm>
            <a:off x="628650" y="102393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solidFill>
                  <a:schemeClr val="bg1">
                    <a:lumMod val="95000"/>
                  </a:schemeClr>
                </a:solidFill>
              </a:rPr>
              <a:t>Continuous &amp; Comprehensive Evaluation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23697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47B918D-6C7D-4F67-8867-AF94A831E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E74B-EA66-4DF5-B490-F5BCD202A385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C285BC5E-58B0-4ABA-8680-B5CF5E889234}"/>
              </a:ext>
            </a:extLst>
          </p:cNvPr>
          <p:cNvSpPr txBox="1">
            <a:spLocks/>
          </p:cNvSpPr>
          <p:nvPr/>
        </p:nvSpPr>
        <p:spPr>
          <a:xfrm>
            <a:off x="704850" y="151958"/>
            <a:ext cx="7600950" cy="43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9" tIns="34295" rIns="68589" bIns="34295" rtlCol="0" anchor="ctr">
            <a:spAutoFit/>
          </a:bodyPr>
          <a:lstStyle>
            <a:lvl1pPr algn="ctr" defTabSz="685914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963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Case Studies:</a:t>
            </a:r>
            <a:endParaRPr lang="en-IN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172E9D7-0877-4FB9-B445-EDCCFFAB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285A5999-AA27-D3A6-002F-6CBD1921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19149"/>
            <a:ext cx="7905750" cy="39481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solidFill>
                  <a:srgbClr val="FF0000"/>
                </a:solidFill>
              </a:rPr>
              <a:t>1.  NIT Warangal</a:t>
            </a:r>
            <a:endParaRPr lang="en-US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400" dirty="0">
                <a:solidFill>
                  <a:srgbClr val="0000CC"/>
                </a:solidFill>
              </a:rPr>
              <a:t>Following are the Salient points:</a:t>
            </a:r>
          </a:p>
          <a:p>
            <a:r>
              <a:rPr lang="en-US" sz="6400" dirty="0"/>
              <a:t>Examination marks considered are I</a:t>
            </a:r>
            <a:r>
              <a:rPr lang="en-US" sz="6400" dirty="0">
                <a:solidFill>
                  <a:srgbClr val="FF0000"/>
                </a:solidFill>
              </a:rPr>
              <a:t>nternal examination are 60 Marks. </a:t>
            </a:r>
          </a:p>
          <a:p>
            <a:pPr marL="0" indent="0">
              <a:buNone/>
            </a:pPr>
            <a:r>
              <a:rPr lang="en-US" sz="6400" dirty="0">
                <a:solidFill>
                  <a:srgbClr val="FF0000"/>
                </a:solidFill>
              </a:rPr>
              <a:t>    and external examination are 40</a:t>
            </a:r>
            <a:endParaRPr lang="en-US" sz="6400" dirty="0"/>
          </a:p>
          <a:p>
            <a:pPr>
              <a:lnSpc>
                <a:spcPct val="170000"/>
              </a:lnSpc>
            </a:pPr>
            <a:r>
              <a:rPr lang="en-US" sz="6400" dirty="0"/>
              <a:t>After evaluation, only grades will be sent to examination branch and no marks will be sent to the examination branch. </a:t>
            </a:r>
          </a:p>
          <a:p>
            <a:r>
              <a:rPr lang="en-US" sz="6400" dirty="0"/>
              <a:t>Marks for internal and external examinations will be shown to the students after the evaluation. </a:t>
            </a:r>
          </a:p>
          <a:p>
            <a:r>
              <a:rPr lang="en-US" sz="6400" dirty="0"/>
              <a:t>After declaration of results if any grievances from students, the Department appeal committee will check the external exam evaluations.</a:t>
            </a:r>
          </a:p>
          <a:p>
            <a:pPr>
              <a:lnSpc>
                <a:spcPct val="120000"/>
              </a:lnSpc>
            </a:pPr>
            <a:r>
              <a:rPr lang="en-US" sz="6400" dirty="0"/>
              <a:t>Class Internal Examination (CIE): Teacher has flexibility to conduct 4 or 5 tests in a semester and students will be informed well in advance about the Evaluation process and concerned teacher will show the answer scripts to the students after evaluation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6362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E10CD0-5F89-B30D-F5BE-216DC8710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06" y="285750"/>
            <a:ext cx="7886700" cy="621506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bg1"/>
                </a:solidFill>
              </a:rPr>
              <a:t>Case Studies: --- </a:t>
            </a:r>
            <a:r>
              <a:rPr lang="en-IN" b="1" dirty="0" err="1">
                <a:solidFill>
                  <a:schemeClr val="bg1"/>
                </a:solidFill>
              </a:rPr>
              <a:t>contd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C7977A-0238-3E1F-2060-634C0B258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426" y="742950"/>
            <a:ext cx="7775306" cy="3886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solidFill>
                  <a:srgbClr val="FF0000"/>
                </a:solidFill>
              </a:rPr>
              <a:t>2. BITS Hyderabad</a:t>
            </a:r>
          </a:p>
          <a:p>
            <a:pPr marL="0" indent="0">
              <a:buNone/>
            </a:pPr>
            <a:r>
              <a:rPr lang="en-US" sz="7200" dirty="0">
                <a:solidFill>
                  <a:srgbClr val="0000CC"/>
                </a:solidFill>
              </a:rPr>
              <a:t>Following are the Salient points:</a:t>
            </a:r>
          </a:p>
          <a:p>
            <a:pPr>
              <a:lnSpc>
                <a:spcPct val="170000"/>
              </a:lnSpc>
            </a:pPr>
            <a:r>
              <a:rPr lang="en-US" sz="6400" b="1" dirty="0"/>
              <a:t>Every component is considered for grading in B.Tech. External and internal evaluation by teacher only.</a:t>
            </a:r>
          </a:p>
          <a:p>
            <a:pPr>
              <a:lnSpc>
                <a:spcPct val="170000"/>
              </a:lnSpc>
            </a:pPr>
            <a:r>
              <a:rPr lang="en-US" sz="6400" b="1" dirty="0"/>
              <a:t>Quizzes, seminars and </a:t>
            </a:r>
            <a:r>
              <a:rPr lang="en-US" sz="6400" b="1" dirty="0" err="1"/>
              <a:t>surprize</a:t>
            </a:r>
            <a:r>
              <a:rPr lang="en-US" sz="6400" b="1" dirty="0"/>
              <a:t> tests are compulsory in a process of internal and external evaluation. </a:t>
            </a:r>
          </a:p>
          <a:p>
            <a:pPr>
              <a:lnSpc>
                <a:spcPct val="170000"/>
              </a:lnSpc>
            </a:pPr>
            <a:r>
              <a:rPr lang="en-US" sz="6400" b="1" dirty="0"/>
              <a:t>No choice in the question paper pattern has been given as it is relative grading system, and it is also  Open Book Examination System.</a:t>
            </a:r>
          </a:p>
          <a:p>
            <a:pPr>
              <a:lnSpc>
                <a:spcPct val="170000"/>
              </a:lnSpc>
            </a:pPr>
            <a:r>
              <a:rPr lang="en-US" sz="6400" b="1" dirty="0"/>
              <a:t>No standard question paper pattern has been followed for B.Tech. and </a:t>
            </a:r>
            <a:r>
              <a:rPr lang="en-US" sz="6400" b="1" dirty="0" err="1"/>
              <a:t>M.Tech</a:t>
            </a:r>
            <a:r>
              <a:rPr lang="en-US" sz="6400" b="1" dirty="0"/>
              <a:t>.  for external and internal evaluation. </a:t>
            </a:r>
          </a:p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11B4F3-7E8C-C6BF-C30F-278FCD8F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D87-A577-4305-989D-8E8D034C38D4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FFC802-D309-F060-6DA2-EEFA6128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1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E10CD0-5F89-B30D-F5BE-216DC8710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06" y="285750"/>
            <a:ext cx="7886700" cy="621506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bg1"/>
                </a:solidFill>
              </a:rPr>
              <a:t>Case Studies: --- </a:t>
            </a:r>
            <a:r>
              <a:rPr lang="en-IN" b="1" dirty="0" err="1">
                <a:solidFill>
                  <a:schemeClr val="bg1"/>
                </a:solidFill>
              </a:rPr>
              <a:t>contd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C7977A-0238-3E1F-2060-634C0B258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94" y="742950"/>
            <a:ext cx="7775306" cy="3886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>
                <a:solidFill>
                  <a:srgbClr val="FF0000"/>
                </a:solidFill>
              </a:rPr>
              <a:t>3. IIT Hyderabad</a:t>
            </a:r>
          </a:p>
          <a:p>
            <a:pPr marL="0" indent="0">
              <a:buNone/>
            </a:pPr>
            <a:r>
              <a:rPr lang="en-US" sz="7200" dirty="0">
                <a:solidFill>
                  <a:srgbClr val="0000CC"/>
                </a:solidFill>
              </a:rPr>
              <a:t>Following are the Salient points: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In the process of B.Tech. and </a:t>
            </a:r>
            <a:r>
              <a:rPr lang="en-US" sz="6400" dirty="0" err="1"/>
              <a:t>M.Tech</a:t>
            </a:r>
            <a:r>
              <a:rPr lang="en-US" sz="6400" dirty="0"/>
              <a:t>. evaluation no standard procedures have been followed. It is the combination of both absolute grading system and relative grading system. Teacher is given full freedom to follow his/her own interpretations in examination process. </a:t>
            </a:r>
          </a:p>
          <a:p>
            <a:r>
              <a:rPr lang="en-US" sz="6400" dirty="0"/>
              <a:t>No standard guidelines are given to the teacher for an evaluation process.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No external examination is conducted for each course all the assessment for the subjects will be done internally by teacher only.  One exam and one group discussion is compulsory.</a:t>
            </a:r>
          </a:p>
          <a:p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11B4F3-7E8C-C6BF-C30F-278FCD8F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D87-A577-4305-989D-8E8D034C38D4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FFC802-D309-F060-6DA2-EEFA6128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93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BFE4FE4-D375-41A6-B1C6-EA14C147041A}"/>
              </a:ext>
            </a:extLst>
          </p:cNvPr>
          <p:cNvSpPr txBox="1">
            <a:spLocks/>
          </p:cNvSpPr>
          <p:nvPr/>
        </p:nvSpPr>
        <p:spPr>
          <a:xfrm>
            <a:off x="704850" y="151958"/>
            <a:ext cx="8286750" cy="43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9" tIns="34295" rIns="68589" bIns="34295" rtlCol="0" anchor="ctr">
            <a:spAutoFit/>
          </a:bodyPr>
          <a:lstStyle>
            <a:lvl1pPr algn="ctr" defTabSz="685914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963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Awarding Degrees  </a:t>
            </a:r>
            <a:endParaRPr lang="en-IN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xmlns="" id="{72458DD6-0BFE-4D88-BA4D-992FA6D3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EAE-7A8E-48F8-A730-1372AF9F3E5E}" type="datetime3">
              <a:rPr lang="en-US" smtClean="0"/>
              <a:pPr/>
              <a:t>10 October 2023</a:t>
            </a:fld>
            <a:endParaRPr lang="en-US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79BD87A8-0A72-4F4F-A99C-8D760C26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2485-A0FF-4872-8E93-816C818BD0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2AF4528-EDBF-888B-3B13-18D3022249F5}"/>
              </a:ext>
            </a:extLst>
          </p:cNvPr>
          <p:cNvSpPr txBox="1"/>
          <p:nvPr/>
        </p:nvSpPr>
        <p:spPr>
          <a:xfrm>
            <a:off x="1657350" y="1629024"/>
            <a:ext cx="6153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solidFill>
                  <a:srgbClr val="0000CC"/>
                </a:solidFill>
              </a:rPr>
              <a:t>Completion of program in Blended modes</a:t>
            </a:r>
          </a:p>
          <a:p>
            <a:r>
              <a:rPr lang="en-IN" sz="2000" dirty="0">
                <a:solidFill>
                  <a:srgbClr val="0000CC"/>
                </a:solidFill>
              </a:rPr>
              <a:t>2 years in CBCS and 2 years Non CBCS etc.</a:t>
            </a:r>
          </a:p>
          <a:p>
            <a:endParaRPr lang="en-IN" sz="2000" dirty="0">
              <a:solidFill>
                <a:srgbClr val="0000CC"/>
              </a:solidFill>
            </a:endParaRPr>
          </a:p>
          <a:p>
            <a:r>
              <a:rPr lang="en-IN" sz="2000" dirty="0">
                <a:solidFill>
                  <a:srgbClr val="0000CC"/>
                </a:solidFill>
              </a:rPr>
              <a:t>--- Transitory Regulations required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72E3E64-452A-7A96-713F-1A916F6E5612}"/>
              </a:ext>
            </a:extLst>
          </p:cNvPr>
          <p:cNvSpPr txBox="1"/>
          <p:nvPr/>
        </p:nvSpPr>
        <p:spPr>
          <a:xfrm>
            <a:off x="2286000" y="241883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228600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Benefits of CCE</a:t>
            </a:r>
          </a:p>
        </p:txBody>
      </p:sp>
    </p:spTree>
    <p:extLst>
      <p:ext uri="{BB962C8B-B14F-4D97-AF65-F5344CB8AC3E}">
        <p14:creationId xmlns:p14="http://schemas.microsoft.com/office/powerpoint/2010/main" xmlns="" val="1249224051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47320</TotalTime>
  <Words>571</Words>
  <Application>Microsoft Office PowerPoint</Application>
  <PresentationFormat>On-screen Show (16:9)</PresentationFormat>
  <Paragraphs>90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Outline</vt:lpstr>
      <vt:lpstr>Slide 2</vt:lpstr>
      <vt:lpstr>Slide 3</vt:lpstr>
      <vt:lpstr>Slide 4</vt:lpstr>
      <vt:lpstr>Slide 5</vt:lpstr>
      <vt:lpstr>Case Studies: --- contd </vt:lpstr>
      <vt:lpstr>Case Studies: --- contd </vt:lpstr>
      <vt:lpstr>Slide 8</vt:lpstr>
      <vt:lpstr>Slide 9</vt:lpstr>
      <vt:lpstr>Slide 10</vt:lpstr>
      <vt:lpstr>Slide 11</vt:lpstr>
    </vt:vector>
  </TitlesOfParts>
  <Company>RIT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web</cp:lastModifiedBy>
  <cp:revision>5971</cp:revision>
  <cp:lastPrinted>2022-03-24T21:19:30Z</cp:lastPrinted>
  <dcterms:created xsi:type="dcterms:W3CDTF">2012-09-25T04:29:18Z</dcterms:created>
  <dcterms:modified xsi:type="dcterms:W3CDTF">2023-10-10T10:21:25Z</dcterms:modified>
</cp:coreProperties>
</file>